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2" r:id="rId2"/>
    <p:sldId id="256" r:id="rId3"/>
    <p:sldId id="258" r:id="rId4"/>
    <p:sldId id="257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497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ebigdata.fr/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ww.capital.fr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incyber.org/" TargetMode="External"/><Relationship Id="rId5" Type="http://schemas.openxmlformats.org/officeDocument/2006/relationships/hyperlink" Target="https://www.futura-sciences.com/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hyperlink" Target="https://gamma.ap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93727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marR="0" lvl="0" indent="0" algn="l" defTabSz="914400" rtl="0" eaLnBrk="1" fontAlgn="auto" latinLnBrk="0" hangingPunct="1">
              <a:lnSpc>
                <a:spcPts val="6561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249" b="0" i="0" u="none" strike="noStrike" kern="0" cap="none" spc="-157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 pitchFamily="34" charset="0"/>
                <a:ea typeface="Roboto" pitchFamily="34" charset="-122"/>
                <a:cs typeface="Roboto" pitchFamily="34" charset="-120"/>
              </a:rPr>
              <a:t>Cyberattaques Massives entre Israël et la Palestine</a:t>
            </a:r>
            <a:endParaRPr kumimoji="0" lang="en-US" sz="5249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599" y="49369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marR="0" lvl="0" indent="0" algn="l" defTabSz="914400" rtl="0" eaLnBrk="1" fontAlgn="auto" latinLnBrk="0" hangingPunct="1">
              <a:lnSpc>
                <a:spcPts val="27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0" cap="none" spc="-35" normalizeH="0" baseline="0" noProof="0" dirty="0">
                <a:ln>
                  <a:noFill/>
                </a:ln>
                <a:solidFill>
                  <a:srgbClr val="CFD0D8"/>
                </a:solidFill>
                <a:effectLst/>
                <a:uLnTx/>
                <a:uFillTx/>
                <a:latin typeface="Roboto" pitchFamily="34" charset="0"/>
                <a:ea typeface="Roboto" pitchFamily="34" charset="-122"/>
                <a:cs typeface="Roboto" pitchFamily="34" charset="-120"/>
              </a:rPr>
              <a:t>Conflit israélo-palestinien : guerre cybernétique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Text 2"/>
          <p:cNvSpPr/>
          <p:nvPr/>
        </p:nvSpPr>
        <p:spPr>
          <a:xfrm>
            <a:off x="2037993" y="220968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Évolution du Conflit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9103" y="3237309"/>
            <a:ext cx="44410" cy="2782491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Shape 4"/>
          <p:cNvSpPr/>
          <p:nvPr/>
        </p:nvSpPr>
        <p:spPr>
          <a:xfrm>
            <a:off x="2621220" y="363861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Shape 5"/>
          <p:cNvSpPr/>
          <p:nvPr/>
        </p:nvSpPr>
        <p:spPr>
          <a:xfrm>
            <a:off x="2121277" y="3410903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0" name="Text 6"/>
          <p:cNvSpPr/>
          <p:nvPr/>
        </p:nvSpPr>
        <p:spPr>
          <a:xfrm>
            <a:off x="2311063" y="3452574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593306" y="345948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Archives Détruites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3593306" y="3939897"/>
            <a:ext cx="89991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Destruction des "archives centrales" de la bande de Gaza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2621220" y="514094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Shape 10"/>
          <p:cNvSpPr/>
          <p:nvPr/>
        </p:nvSpPr>
        <p:spPr>
          <a:xfrm>
            <a:off x="2121277" y="4913233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5" name="Text 11"/>
          <p:cNvSpPr/>
          <p:nvPr/>
        </p:nvSpPr>
        <p:spPr>
          <a:xfrm>
            <a:off x="2276535" y="4954905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3593306" y="496181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Cyberattaques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3593306" y="5442228"/>
            <a:ext cx="89991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Escalade dans le cyberespace après les tirs de roquette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2037993" y="222492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Acteurs et Méthodes des Cyberattaques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1690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Côté Palestinien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73844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Groupes comme Anonymous Sudan, Ghosts of Palestine, Killnet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41690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Côté Israélien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738449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ThreatSec, Indian Cyber Force, méthodes similaires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41690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Soutiens Étrangers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73844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Préoccupations quant à l'implication de groupes russes et iraniens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195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3244215" y="471368"/>
            <a:ext cx="6243399" cy="5355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18"/>
              </a:lnSpc>
              <a:buNone/>
            </a:pPr>
            <a:r>
              <a:rPr lang="en-US" sz="3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Innovations en Cybersécurité</a:t>
            </a:r>
            <a:endParaRPr lang="en-US" sz="3374" dirty="0"/>
          </a:p>
        </p:txBody>
      </p:sp>
      <p:sp>
        <p:nvSpPr>
          <p:cNvPr id="5" name="Shape 2"/>
          <p:cNvSpPr/>
          <p:nvPr/>
        </p:nvSpPr>
        <p:spPr>
          <a:xfrm>
            <a:off x="3244215" y="1483519"/>
            <a:ext cx="385643" cy="385643"/>
          </a:xfrm>
          <a:prstGeom prst="roundRect">
            <a:avLst>
              <a:gd name="adj" fmla="val 20002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6" name="Text 3"/>
          <p:cNvSpPr/>
          <p:nvPr/>
        </p:nvSpPr>
        <p:spPr>
          <a:xfrm>
            <a:off x="3390543" y="1515547"/>
            <a:ext cx="92869" cy="3214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1"/>
              </a:lnSpc>
              <a:buNone/>
            </a:pPr>
            <a:r>
              <a:rPr lang="en-US" sz="20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025" dirty="0"/>
          </a:p>
        </p:txBody>
      </p:sp>
      <p:sp>
        <p:nvSpPr>
          <p:cNvPr id="7" name="Text 4"/>
          <p:cNvSpPr/>
          <p:nvPr/>
        </p:nvSpPr>
        <p:spPr>
          <a:xfrm>
            <a:off x="3801189" y="1542455"/>
            <a:ext cx="3428405" cy="5357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09"/>
              </a:lnSpc>
              <a:buNone/>
            </a:pPr>
            <a:r>
              <a:rPr lang="en-US" sz="16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Développement de nouveaux outils de cybersécurité</a:t>
            </a:r>
            <a:endParaRPr lang="en-US" sz="1687" dirty="0"/>
          </a:p>
        </p:txBody>
      </p:sp>
      <p:sp>
        <p:nvSpPr>
          <p:cNvPr id="8" name="Text 5"/>
          <p:cNvSpPr/>
          <p:nvPr/>
        </p:nvSpPr>
        <p:spPr>
          <a:xfrm>
            <a:off x="3801189" y="2180987"/>
            <a:ext cx="3428405" cy="1097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6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La nécessité de contrer les cyberattaques a conduit à l'élaboration de technologies avancées de détection, d'analyse et de neutralisation des menaces en temps réel.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7400925" y="1483519"/>
            <a:ext cx="385643" cy="385643"/>
          </a:xfrm>
          <a:prstGeom prst="roundRect">
            <a:avLst>
              <a:gd name="adj" fmla="val 20002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0" name="Text 7"/>
          <p:cNvSpPr/>
          <p:nvPr/>
        </p:nvSpPr>
        <p:spPr>
          <a:xfrm>
            <a:off x="7520702" y="1515547"/>
            <a:ext cx="146090" cy="3214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1"/>
              </a:lnSpc>
              <a:buNone/>
            </a:pPr>
            <a:r>
              <a:rPr lang="en-US" sz="20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025" dirty="0"/>
          </a:p>
        </p:txBody>
      </p:sp>
      <p:sp>
        <p:nvSpPr>
          <p:cNvPr id="11" name="Text 8"/>
          <p:cNvSpPr/>
          <p:nvPr/>
        </p:nvSpPr>
        <p:spPr>
          <a:xfrm>
            <a:off x="7957899" y="1542455"/>
            <a:ext cx="3428405" cy="5357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09"/>
              </a:lnSpc>
              <a:buNone/>
            </a:pPr>
            <a:r>
              <a:rPr lang="en-US" sz="16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Utilisation de l'intelligence artificielle (IA)</a:t>
            </a:r>
            <a:endParaRPr lang="en-US" sz="1687" dirty="0"/>
          </a:p>
        </p:txBody>
      </p:sp>
      <p:sp>
        <p:nvSpPr>
          <p:cNvPr id="12" name="Text 9"/>
          <p:cNvSpPr/>
          <p:nvPr/>
        </p:nvSpPr>
        <p:spPr>
          <a:xfrm>
            <a:off x="7957899" y="2180987"/>
            <a:ext cx="3428405" cy="1371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6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L'IA joue un rôle crucial dans l'identification des modèles d'attaques et dans la réponse automatisée aux incidents, permettant une réaction rapide face aux menaces nouvelles et évolutives.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3244215" y="3857744"/>
            <a:ext cx="385643" cy="385643"/>
          </a:xfrm>
          <a:prstGeom prst="roundRect">
            <a:avLst>
              <a:gd name="adj" fmla="val 20002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4" name="Text 11"/>
          <p:cNvSpPr/>
          <p:nvPr/>
        </p:nvSpPr>
        <p:spPr>
          <a:xfrm>
            <a:off x="3364468" y="3889772"/>
            <a:ext cx="145018" cy="3214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1"/>
              </a:lnSpc>
              <a:buNone/>
            </a:pPr>
            <a:r>
              <a:rPr lang="en-US" sz="20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025" dirty="0"/>
          </a:p>
        </p:txBody>
      </p:sp>
      <p:sp>
        <p:nvSpPr>
          <p:cNvPr id="15" name="Text 12"/>
          <p:cNvSpPr/>
          <p:nvPr/>
        </p:nvSpPr>
        <p:spPr>
          <a:xfrm>
            <a:off x="3801189" y="3916680"/>
            <a:ext cx="3428405" cy="5357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09"/>
              </a:lnSpc>
              <a:buNone/>
            </a:pPr>
            <a:r>
              <a:rPr lang="en-US" sz="16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Amélioration des Protocoles de Communication Sécurisée</a:t>
            </a:r>
            <a:endParaRPr lang="en-US" sz="1687" dirty="0"/>
          </a:p>
        </p:txBody>
      </p:sp>
      <p:sp>
        <p:nvSpPr>
          <p:cNvPr id="16" name="Text 13"/>
          <p:cNvSpPr/>
          <p:nvPr/>
        </p:nvSpPr>
        <p:spPr>
          <a:xfrm>
            <a:off x="3801189" y="4555212"/>
            <a:ext cx="3428405" cy="1097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6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Cryptographie avancée et utilisation de la technologie blockchain pour sécuriser les communications et les données contre les interceptions et les fuites d'informations.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7400925" y="3857744"/>
            <a:ext cx="385643" cy="385643"/>
          </a:xfrm>
          <a:prstGeom prst="roundRect">
            <a:avLst>
              <a:gd name="adj" fmla="val 20002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8" name="Text 15"/>
          <p:cNvSpPr/>
          <p:nvPr/>
        </p:nvSpPr>
        <p:spPr>
          <a:xfrm>
            <a:off x="7508677" y="3889772"/>
            <a:ext cx="170021" cy="3214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1"/>
              </a:lnSpc>
              <a:buNone/>
            </a:pPr>
            <a:r>
              <a:rPr lang="en-US" sz="20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025" dirty="0"/>
          </a:p>
        </p:txBody>
      </p:sp>
      <p:sp>
        <p:nvSpPr>
          <p:cNvPr id="19" name="Text 16"/>
          <p:cNvSpPr/>
          <p:nvPr/>
        </p:nvSpPr>
        <p:spPr>
          <a:xfrm>
            <a:off x="7957899" y="3916680"/>
            <a:ext cx="3428405" cy="5357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09"/>
              </a:lnSpc>
              <a:buNone/>
            </a:pPr>
            <a:r>
              <a:rPr lang="en-US" sz="16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Renforcement des Infrastructures Critiques</a:t>
            </a:r>
            <a:endParaRPr lang="en-US" sz="1687" dirty="0"/>
          </a:p>
        </p:txBody>
      </p:sp>
      <p:sp>
        <p:nvSpPr>
          <p:cNvPr id="20" name="Text 17"/>
          <p:cNvSpPr/>
          <p:nvPr/>
        </p:nvSpPr>
        <p:spPr>
          <a:xfrm>
            <a:off x="7957899" y="4555212"/>
            <a:ext cx="3428405" cy="1097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6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Sécurisation des infrastructures nationales critiques et développement de réseaux autonomes et résilients pour prévenir les cyberattaques et minimiser les dommages.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3244215" y="5957649"/>
            <a:ext cx="385643" cy="385643"/>
          </a:xfrm>
          <a:prstGeom prst="roundRect">
            <a:avLst>
              <a:gd name="adj" fmla="val 20002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2" name="Text 19"/>
          <p:cNvSpPr/>
          <p:nvPr/>
        </p:nvSpPr>
        <p:spPr>
          <a:xfrm>
            <a:off x="3364230" y="5989677"/>
            <a:ext cx="145494" cy="3214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1"/>
              </a:lnSpc>
              <a:buNone/>
            </a:pPr>
            <a:r>
              <a:rPr lang="en-US" sz="20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025" dirty="0"/>
          </a:p>
        </p:txBody>
      </p:sp>
      <p:sp>
        <p:nvSpPr>
          <p:cNvPr id="23" name="Text 20"/>
          <p:cNvSpPr/>
          <p:nvPr/>
        </p:nvSpPr>
        <p:spPr>
          <a:xfrm>
            <a:off x="3801189" y="6016585"/>
            <a:ext cx="3428405" cy="5357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09"/>
              </a:lnSpc>
              <a:buNone/>
            </a:pPr>
            <a:r>
              <a:rPr lang="en-US" sz="16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Coopération Internationale Accrue</a:t>
            </a:r>
            <a:endParaRPr lang="en-US" sz="1687" dirty="0"/>
          </a:p>
        </p:txBody>
      </p:sp>
      <p:sp>
        <p:nvSpPr>
          <p:cNvPr id="24" name="Text 21"/>
          <p:cNvSpPr/>
          <p:nvPr/>
        </p:nvSpPr>
        <p:spPr>
          <a:xfrm>
            <a:off x="3801189" y="6655118"/>
            <a:ext cx="3428405" cy="1097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6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Établissement de normes internationales de cybersécurité et partage d'informations sur les menaces pour une réponse plus efficace aux cybermenaces à l'échelle mondiale.</a:t>
            </a:r>
            <a:endParaRPr lang="en-US" sz="1350" dirty="0"/>
          </a:p>
        </p:txBody>
      </p:sp>
      <p:sp>
        <p:nvSpPr>
          <p:cNvPr id="25" name="Shape 22"/>
          <p:cNvSpPr/>
          <p:nvPr/>
        </p:nvSpPr>
        <p:spPr>
          <a:xfrm>
            <a:off x="7400925" y="5957649"/>
            <a:ext cx="385643" cy="385643"/>
          </a:xfrm>
          <a:prstGeom prst="roundRect">
            <a:avLst>
              <a:gd name="adj" fmla="val 20002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26" name="Text 23"/>
          <p:cNvSpPr/>
          <p:nvPr/>
        </p:nvSpPr>
        <p:spPr>
          <a:xfrm>
            <a:off x="7515463" y="5989677"/>
            <a:ext cx="156567" cy="3214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1"/>
              </a:lnSpc>
              <a:buNone/>
            </a:pPr>
            <a:r>
              <a:rPr lang="en-US" sz="20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sz="2025" dirty="0"/>
          </a:p>
        </p:txBody>
      </p:sp>
      <p:sp>
        <p:nvSpPr>
          <p:cNvPr id="27" name="Text 24"/>
          <p:cNvSpPr/>
          <p:nvPr/>
        </p:nvSpPr>
        <p:spPr>
          <a:xfrm>
            <a:off x="7957899" y="6016585"/>
            <a:ext cx="2970728" cy="267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09"/>
              </a:lnSpc>
              <a:buNone/>
            </a:pPr>
            <a:r>
              <a:rPr lang="en-US" sz="16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Éducation et Sensibilisation</a:t>
            </a:r>
            <a:endParaRPr lang="en-US" sz="1687" dirty="0"/>
          </a:p>
        </p:txBody>
      </p:sp>
      <p:sp>
        <p:nvSpPr>
          <p:cNvPr id="28" name="Text 25"/>
          <p:cNvSpPr/>
          <p:nvPr/>
        </p:nvSpPr>
        <p:spPr>
          <a:xfrm>
            <a:off x="7957899" y="6387227"/>
            <a:ext cx="3428405" cy="1371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6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Programmes de formation en cybersécurité et initiatives de sensibilisation pour préparer les futures générations à gérer les cybermenaces et sécuriser leurs données personnelles.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432447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Paix et Stabilité dans le Cyberespace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4154448"/>
            <a:ext cx="4542115" cy="1642586"/>
          </a:xfrm>
          <a:prstGeom prst="roundRect">
            <a:avLst>
              <a:gd name="adj" fmla="val 6087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" name="Text 3"/>
          <p:cNvSpPr/>
          <p:nvPr/>
        </p:nvSpPr>
        <p:spPr>
          <a:xfrm>
            <a:off x="4720590" y="4384238"/>
            <a:ext cx="408253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Équilibre entre sécurité et diplomatie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5211842"/>
            <a:ext cx="408253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Prévention de l'escalade de la violence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4154448"/>
            <a:ext cx="4542115" cy="1642586"/>
          </a:xfrm>
          <a:prstGeom prst="roundRect">
            <a:avLst>
              <a:gd name="adj" fmla="val 6087"/>
            </a:avLst>
          </a:prstGeom>
          <a:noFill/>
          <a:ln w="7620">
            <a:solidFill>
              <a:srgbClr val="552C86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10" name="Text 6"/>
          <p:cNvSpPr/>
          <p:nvPr/>
        </p:nvSpPr>
        <p:spPr>
          <a:xfrm>
            <a:off x="9484876" y="4384238"/>
            <a:ext cx="408253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Coopération internationale essentielle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5211842"/>
            <a:ext cx="408253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Protection des intérêts nationaux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1248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SOURCE :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3740110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u="sng" dirty="0">
                <a:solidFill>
                  <a:srgbClr val="9251E1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https://www.futura-sciences.com/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
</a:t>
            </a:r>
            <a:r>
              <a:rPr lang="en-US" sz="1750" u="sng" dirty="0">
                <a:solidFill>
                  <a:srgbClr val="9251E1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https://incyber.org/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
</a:t>
            </a:r>
            <a:r>
              <a:rPr lang="en-US" sz="1750" u="sng" dirty="0">
                <a:solidFill>
                  <a:srgbClr val="9251E1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https://www.capital.fr/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
</a:t>
            </a:r>
            <a:r>
              <a:rPr lang="en-US" sz="1750" u="sng" dirty="0">
                <a:solidFill>
                  <a:srgbClr val="9251E1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https://www.lebigdata.fr/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
blog.cloudflare.com</a:t>
            </a:r>
            <a:endParaRPr lang="en-US" sz="1750" dirty="0"/>
          </a:p>
        </p:txBody>
      </p:sp>
      <p:pic>
        <p:nvPicPr>
          <p:cNvPr id="7" name="Image 2" descr="preencoded.png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333</Words>
  <Application>Microsoft Office PowerPoint</Application>
  <PresentationFormat>Personnalisé</PresentationFormat>
  <Paragraphs>48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Aptos</vt:lpstr>
      <vt:lpstr>Arial</vt:lpstr>
      <vt:lpstr>Calibri</vt:lpstr>
      <vt:lpstr>Heebo</vt:lpstr>
      <vt:lpstr>Montserrat</vt:lpstr>
      <vt:lpstr>Roboto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Yacine LAFEHAL</cp:lastModifiedBy>
  <cp:revision>4</cp:revision>
  <dcterms:created xsi:type="dcterms:W3CDTF">2024-04-03T13:00:16Z</dcterms:created>
  <dcterms:modified xsi:type="dcterms:W3CDTF">2024-04-03T13:06:38Z</dcterms:modified>
</cp:coreProperties>
</file>